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6" r:id="rId5"/>
    <p:sldId id="269" r:id="rId6"/>
    <p:sldId id="268" r:id="rId7"/>
    <p:sldId id="267" r:id="rId8"/>
    <p:sldId id="273" r:id="rId9"/>
    <p:sldId id="272" r:id="rId10"/>
    <p:sldId id="271" r:id="rId11"/>
    <p:sldId id="279" r:id="rId12"/>
    <p:sldId id="290" r:id="rId1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CC00"/>
    <a:srgbClr val="0033CC"/>
    <a:srgbClr val="660066"/>
    <a:srgbClr val="ABF3C3"/>
    <a:srgbClr val="CCCCFF"/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9-16T19:56:41.659" idx="1">
    <p:pos x="3525" y="709"/>
    <p:text/>
  </p:cm>
</p:cmLst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F359DE-F05C-4757-9652-EC73A41F7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83B3384-40A0-4FBD-9F6B-14E8AEC311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89C8-FB2C-4332-82D9-8B0D6757B9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CE1F-DF2C-4B67-B6AE-70E2C98A0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0756-2A7D-48D2-8947-AAA1801D2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B175-4BA1-43A6-BAFD-9E85D6583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886-B889-44E3-83FD-B62A30848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5777E5E-171B-4328-99E0-E2E5C9083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C9F726-5E59-42FC-BDCD-98428DFC5A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08F5-35DE-40D5-A196-A6959BE4D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9200-27AA-4B75-932B-56D6D9970E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74A0579-6B8F-4CBB-B8D5-C89C3D3681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3.bin"/><Relationship Id="rId3" Type="http://schemas.openxmlformats.org/officeDocument/2006/relationships/image" Target="../media/image7.jpeg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7.jpe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2.png"/><Relationship Id="rId9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7.jpeg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000100" y="1341438"/>
            <a:ext cx="7715303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Синус, косинус и </a:t>
            </a:r>
          </a:p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тангенс угла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051050" y="5589588"/>
            <a:ext cx="648176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33CC"/>
                </a:solidFill>
              </a:rPr>
              <a:t>Емельянова Л.А., учитель математики МБОУ Казанская СОШ.</a:t>
            </a:r>
            <a:endParaRPr lang="ru-RU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0825" y="0"/>
            <a:ext cx="84978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0099"/>
                </a:solidFill>
                <a:latin typeface="Times New Roman" pitchFamily="18" charset="0"/>
              </a:rPr>
              <a:t>Синусом острого угла прямоугольного треугольника называется отношение противолежащего катета к гипотенузе.</a:t>
            </a: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2699792" y="1268760"/>
          <a:ext cx="2414587" cy="1111250"/>
        </p:xfrm>
        <a:graphic>
          <a:graphicData uri="http://schemas.openxmlformats.org/presentationml/2006/ole">
            <p:oleObj spid="_x0000_s13313" name="Формула" r:id="rId4" imgW="736560" imgH="393480" progId="Equation.3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5580112" y="1268760"/>
          <a:ext cx="2663825" cy="1111250"/>
        </p:xfrm>
        <a:graphic>
          <a:graphicData uri="http://schemas.openxmlformats.org/presentationml/2006/ole">
            <p:oleObj spid="_x0000_s13314" name="Формула" r:id="rId5" imgW="812520" imgH="393480" progId="Equation.3">
              <p:embed/>
            </p:oleObj>
          </a:graphicData>
        </a:graphic>
      </p:graphicFrame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339975" y="5734050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1520" y="5733256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23528" y="1844824"/>
            <a:ext cx="648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547813" y="2133600"/>
            <a:ext cx="734536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0099"/>
                </a:solidFill>
                <a:latin typeface="Times New Roman" pitchFamily="18" charset="0"/>
              </a:rPr>
              <a:t>Косинусом острого угла прямоугольного треугольника называется отношение прилежащего катета к гипотенузе.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484438" y="3789363"/>
            <a:ext cx="66595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0099"/>
                </a:solidFill>
                <a:latin typeface="Times New Roman" pitchFamily="18" charset="0"/>
              </a:rPr>
              <a:t>Тангенсом острого угла прямоугольного треугольника называется отношение противолежащего катета к прилежащему.</a:t>
            </a:r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4356100" y="5300663"/>
          <a:ext cx="2247900" cy="1111250"/>
        </p:xfrm>
        <a:graphic>
          <a:graphicData uri="http://schemas.openxmlformats.org/presentationml/2006/ole">
            <p:oleObj spid="_x0000_s13315" name="Формула" r:id="rId6" imgW="685800" imgH="393480" progId="Equation.3">
              <p:embed/>
            </p:oleObj>
          </a:graphicData>
        </a:graphic>
      </p:graphicFrame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755650" y="2349500"/>
            <a:ext cx="1728788" cy="3527425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755576" y="2348880"/>
            <a:ext cx="1728788" cy="3527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755650" y="5876925"/>
            <a:ext cx="1728788" cy="0"/>
          </a:xfrm>
          <a:prstGeom prst="line">
            <a:avLst/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>
            <a:off x="755650" y="2349500"/>
            <a:ext cx="0" cy="3527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Arc 15"/>
          <p:cNvSpPr>
            <a:spLocks/>
          </p:cNvSpPr>
          <p:nvPr/>
        </p:nvSpPr>
        <p:spPr bwMode="auto">
          <a:xfrm flipH="1">
            <a:off x="1979613" y="5445125"/>
            <a:ext cx="288925" cy="431800"/>
          </a:xfrm>
          <a:custGeom>
            <a:avLst/>
            <a:gdLst>
              <a:gd name="T0" fmla="*/ 0 w 21600"/>
              <a:gd name="T1" fmla="*/ 0 h 21600"/>
              <a:gd name="T2" fmla="*/ 288925 w 21600"/>
              <a:gd name="T3" fmla="*/ 431800 h 21600"/>
              <a:gd name="T4" fmla="*/ 0 w 21600"/>
              <a:gd name="T5" fmla="*/ 431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repeatCount="300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3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repeatCount="300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repeatCount="300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 animBg="1"/>
      <p:bldP spid="24" grpId="1" animBg="1"/>
      <p:bldP spid="24" grpId="2" animBg="1"/>
      <p:bldP spid="25" grpId="0" animBg="1"/>
      <p:bldP spid="25" grpId="1" animBg="1"/>
      <p:bldP spid="26" grpId="0" animBg="1"/>
      <p:bldP spid="2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raal100.narod2.ru/geometriya/sinus_kosinus_tangens/sin_i_cos_v_treugolnike.png?rand=13761498507178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92896"/>
            <a:ext cx="496855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0"/>
            <a:ext cx="86044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Теперь решите следующий пример:</a:t>
            </a:r>
          </a:p>
          <a:p>
            <a:pPr marL="342900" indent="-342900" algn="l"/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Пусть в прямоугольном треугольнике АВС</a:t>
            </a:r>
          </a:p>
          <a:p>
            <a:pPr marL="342900" indent="-342900" algn="l"/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АВ = 6,</a:t>
            </a:r>
          </a:p>
          <a:p>
            <a:pPr marL="342900" indent="-342900" algn="l"/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ВС = 3,</a:t>
            </a:r>
          </a:p>
          <a:p>
            <a:pPr marL="342900" indent="-342900" algn="l"/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угол А = 30</a:t>
            </a:r>
            <a:r>
              <a:rPr lang="en-US" sz="2800" baseline="300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baseline="300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/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Выясним чему равен синус угла А и косинус угла В.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6415544"/>
            <a:ext cx="90364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Вариант 1 находит значение синуса угла А, вариант 2 находит косинус угла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>
            <a:off x="500034" y="1000108"/>
            <a:ext cx="1571636" cy="2428892"/>
          </a:xfrm>
          <a:prstGeom prst="rt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3214686"/>
            <a:ext cx="285752" cy="21431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7504" y="184482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54868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290" y="171448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5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335756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4414" y="342900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1720" y="306896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9512" y="0"/>
            <a:ext cx="93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Тест.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1640" y="0"/>
            <a:ext cx="4229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Синус угла А равен: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2843808" y="476672"/>
          <a:ext cx="2304256" cy="840620"/>
        </p:xfrm>
        <a:graphic>
          <a:graphicData uri="http://schemas.openxmlformats.org/presentationml/2006/ole">
            <p:oleObj spid="_x0000_s36865" name="Формула" r:id="rId4" imgW="1079280" imgH="393480" progId="Equation.3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2843808" y="1268760"/>
            <a:ext cx="5382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Тангенс угла А равен: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4067944" y="1700808"/>
          <a:ext cx="2520280" cy="919428"/>
        </p:xfrm>
        <a:graphic>
          <a:graphicData uri="http://schemas.openxmlformats.org/presentationml/2006/ole">
            <p:oleObj spid="_x0000_s36866" name="Формула" r:id="rId5" imgW="1079280" imgH="393480" progId="Equation.3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211960" y="2492896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Косинус 60</a:t>
            </a:r>
            <a:r>
              <a:rPr lang="en-US" sz="2800" baseline="30000" dirty="0" smtClean="0">
                <a:solidFill>
                  <a:srgbClr val="0033CC"/>
                </a:solidFill>
              </a:rPr>
              <a:t>0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равен: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4716016" y="2924944"/>
          <a:ext cx="2808312" cy="927420"/>
        </p:xfrm>
        <a:graphic>
          <a:graphicData uri="http://schemas.openxmlformats.org/presentationml/2006/ole">
            <p:oleObj spid="_x0000_s36867" name="Формула" r:id="rId6" imgW="1307880" imgH="43164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979712" y="3861048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sin A =   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, то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равен: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4355976" y="3717032"/>
          <a:ext cx="281929" cy="792088"/>
        </p:xfrm>
        <a:graphic>
          <a:graphicData uri="http://schemas.openxmlformats.org/presentationml/2006/ole">
            <p:oleObj spid="_x0000_s36868" name="Формула" r:id="rId7" imgW="139680" imgH="393480" progId="Equation.3">
              <p:embed/>
            </p:oleObj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2627784" y="4221088"/>
          <a:ext cx="3058465" cy="936104"/>
        </p:xfrm>
        <a:graphic>
          <a:graphicData uri="http://schemas.openxmlformats.org/presentationml/2006/ole">
            <p:oleObj spid="_x0000_s36869" name="Формула" r:id="rId8" imgW="1409400" imgH="43164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0" y="5085184"/>
            <a:ext cx="5377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en-US" sz="28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 =    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sin A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равен: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2483768" y="4941168"/>
          <a:ext cx="288032" cy="809236"/>
        </p:xfrm>
        <a:graphic>
          <a:graphicData uri="http://schemas.openxmlformats.org/presentationml/2006/ole">
            <p:oleObj spid="_x0000_s36870" name="Формула" r:id="rId9" imgW="139680" imgH="393480" progId="Equation.3">
              <p:embed/>
            </p:oleObj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539552" y="5589240"/>
          <a:ext cx="3142307" cy="1008112"/>
        </p:xfrm>
        <a:graphic>
          <a:graphicData uri="http://schemas.openxmlformats.org/presentationml/2006/ole">
            <p:oleObj spid="_x0000_s36871" name="Формула" r:id="rId10" imgW="1422360" imgH="4572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932040" y="5085184"/>
            <a:ext cx="4644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Упростите выражение:</a:t>
            </a:r>
          </a:p>
          <a:p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sin 30</a:t>
            </a:r>
            <a:r>
              <a:rPr lang="en-US" sz="2800" baseline="30000" dirty="0" smtClean="0">
                <a:solidFill>
                  <a:srgbClr val="0033CC"/>
                </a:solidFill>
              </a:rPr>
              <a:t>0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45</a:t>
            </a:r>
            <a:r>
              <a:rPr lang="en-US" sz="2800" baseline="30000" dirty="0" smtClean="0">
                <a:solidFill>
                  <a:srgbClr val="0033CC"/>
                </a:solidFill>
              </a:rPr>
              <a:t>0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60</a:t>
            </a:r>
            <a:r>
              <a:rPr lang="en-US" sz="2800" baseline="30000" dirty="0" smtClean="0">
                <a:solidFill>
                  <a:srgbClr val="0033CC"/>
                </a:solidFill>
              </a:rPr>
              <a:t>0</a:t>
            </a:r>
            <a:r>
              <a:rPr 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6516216" y="5661248"/>
          <a:ext cx="200025" cy="198437"/>
        </p:xfrm>
        <a:graphic>
          <a:graphicData uri="http://schemas.openxmlformats.org/presentationml/2006/ole">
            <p:oleObj spid="_x0000_s36872" name="Формула" r:id="rId11" imgW="75960" imgH="75960" progId="Equation.3">
              <p:embed/>
            </p:oleObj>
          </a:graphicData>
        </a:graphic>
      </p:graphicFrame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7812360" y="5661248"/>
          <a:ext cx="200025" cy="198437"/>
        </p:xfrm>
        <a:graphic>
          <a:graphicData uri="http://schemas.openxmlformats.org/presentationml/2006/ole">
            <p:oleObj spid="_x0000_s36873" name="Формула" r:id="rId12" imgW="75960" imgH="75960" progId="Equation.3">
              <p:embed/>
            </p:oleObj>
          </a:graphicData>
        </a:graphic>
      </p:graphicFrame>
      <p:graphicFrame>
        <p:nvGraphicFramePr>
          <p:cNvPr id="36874" name="Object 10"/>
          <p:cNvGraphicFramePr>
            <a:graphicFrameLocks noChangeAspect="1"/>
          </p:cNvGraphicFramePr>
          <p:nvPr/>
        </p:nvGraphicFramePr>
        <p:xfrm>
          <a:off x="5364088" y="5949280"/>
          <a:ext cx="3152442" cy="908720"/>
        </p:xfrm>
        <a:graphic>
          <a:graphicData uri="http://schemas.openxmlformats.org/presentationml/2006/ole">
            <p:oleObj spid="_x0000_s36874" name="Формула" r:id="rId13" imgW="149832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96439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Полуокружность называется единичной, если ее центр находится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начале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координат, а радиус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равен 1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WordArt 15"/>
          <p:cNvSpPr>
            <a:spLocks noChangeArrowheads="1" noChangeShapeType="1" noTextEdit="1"/>
          </p:cNvSpPr>
          <p:nvPr/>
        </p:nvSpPr>
        <p:spPr bwMode="auto">
          <a:xfrm>
            <a:off x="3851275" y="3716338"/>
            <a:ext cx="4333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 cap="sq">
                <a:noFill/>
                <a:round/>
                <a:headEnd type="none" w="sm" len="sm"/>
                <a:tailEnd type="none" w="sm" len="sm"/>
              </a:ln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1" name="Рисунок 20" descr="Снимо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1124744"/>
            <a:ext cx="3112768" cy="201622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3212976"/>
            <a:ext cx="914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Запишите:</a:t>
            </a:r>
          </a:p>
          <a:p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Если угол </a:t>
            </a:r>
            <a:r>
              <a:rPr lang="ru-RU" sz="4000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острый, то из прямоугольного треугольника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DOM 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имеем,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sin </a:t>
            </a:r>
            <a:r>
              <a:rPr lang="en-US" sz="4000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=          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=          . </a:t>
            </a:r>
          </a:p>
          <a:p>
            <a:pPr algn="r"/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OM = 1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MD = y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OD = x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, поэтому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sin </a:t>
            </a:r>
            <a:r>
              <a:rPr lang="en-US" sz="4000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= y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= x. </a:t>
            </a:r>
            <a:r>
              <a:rPr lang="en-US" sz="28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28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4572000" y="4221088"/>
          <a:ext cx="648072" cy="802669"/>
        </p:xfrm>
        <a:graphic>
          <a:graphicData uri="http://schemas.openxmlformats.org/presentationml/2006/ole">
            <p:oleObj spid="_x0000_s47112" name="Формула" r:id="rId5" imgW="317160" imgH="393480" progId="Equation.3">
              <p:embed/>
            </p:oleObj>
          </a:graphicData>
        </a:graphic>
      </p:graphicFrame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6876256" y="4221088"/>
          <a:ext cx="720080" cy="891854"/>
        </p:xfrm>
        <a:graphic>
          <a:graphicData uri="http://schemas.openxmlformats.org/presentationml/2006/ole">
            <p:oleObj spid="_x0000_s47113" name="Формула" r:id="rId6" imgW="317160" imgH="393480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2966" y="6165304"/>
            <a:ext cx="9121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Т.к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   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4283968" y="5998934"/>
          <a:ext cx="360040" cy="859066"/>
        </p:xfrm>
        <a:graphic>
          <a:graphicData uri="http://schemas.openxmlformats.org/presentationml/2006/ole">
            <p:oleObj spid="_x0000_s47114" name="Формула" r:id="rId7" imgW="164880" imgH="393480" progId="Equation.3">
              <p:embed/>
            </p:oleObj>
          </a:graphicData>
        </a:graphic>
      </p:graphicFrame>
      <p:graphicFrame>
        <p:nvGraphicFramePr>
          <p:cNvPr id="47115" name="Object 11"/>
          <p:cNvGraphicFramePr>
            <a:graphicFrameLocks noChangeAspect="1"/>
          </p:cNvGraphicFramePr>
          <p:nvPr/>
        </p:nvGraphicFramePr>
        <p:xfrm>
          <a:off x="5940152" y="6021021"/>
          <a:ext cx="809897" cy="836979"/>
        </p:xfrm>
        <a:graphic>
          <a:graphicData uri="http://schemas.openxmlformats.org/presentationml/2006/ole">
            <p:oleObj spid="_x0000_s47115" name="Формула" r:id="rId8" imgW="3808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" grpId="0"/>
      <p:bldP spid="22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 bwMode="auto">
          <a:xfrm>
            <a:off x="179512" y="116632"/>
            <a:ext cx="3312368" cy="3284984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23528" y="116632"/>
            <a:ext cx="3168352" cy="3349050"/>
          </a:xfrm>
          <a:prstGeom prst="snip1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Т.к. 0 ≤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1,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≤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1, то для любого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из промежутка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180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0 ≤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sin 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≤ 1,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1≤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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1.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3851920" y="188640"/>
            <a:ext cx="4824536" cy="3096344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923928" y="334688"/>
            <a:ext cx="46085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0,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sin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90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1,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sin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180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0,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1,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90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0,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180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(2)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 bwMode="auto">
          <a:xfrm>
            <a:off x="2123728" y="3717032"/>
            <a:ext cx="3888432" cy="2664296"/>
          </a:xfrm>
          <a:prstGeom prst="round2Diag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5736" y="3789040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Т.к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         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то при   </a:t>
            </a: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90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тангенс </a:t>
            </a: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не определён. </a:t>
            </a:r>
          </a:p>
          <a:p>
            <a:pPr algn="l"/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0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180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3419872" y="3645024"/>
          <a:ext cx="694020" cy="717227"/>
        </p:xfrm>
        <a:graphic>
          <a:graphicData uri="http://schemas.openxmlformats.org/presentationml/2006/ole">
            <p:oleObj spid="_x0000_s55302" name="Формула" r:id="rId4" imgW="3808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5297" grpId="0"/>
      <p:bldP spid="14" grpId="0" animBg="1"/>
      <p:bldP spid="55298" grpId="0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Тригонометрическая таблица значений синуса, косинуса и тангенса.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ello_html_255073fc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700808"/>
            <a:ext cx="8810625" cy="31432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0" y="0"/>
            <a:ext cx="914399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>
                <a:solidFill>
                  <a:srgbClr val="0033CC"/>
                </a:solidFill>
                <a:latin typeface="+mj-lt"/>
              </a:rPr>
              <a:t>Основное тригонометрическое тождество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79512" y="1268760"/>
            <a:ext cx="2520280" cy="1224136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6" y="2492896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1412776"/>
            <a:ext cx="26642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любого угла 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из промежутка 0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≤ 180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1600" dirty="0" smtClean="0">
                <a:solidFill>
                  <a:srgbClr val="0033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верно </a:t>
            </a:r>
            <a:endParaRPr lang="ru-RU" sz="16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ru-RU" sz="16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 bwMode="auto">
          <a:xfrm>
            <a:off x="2915816" y="1988840"/>
            <a:ext cx="2016224" cy="504056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5004048" y="1340768"/>
            <a:ext cx="2736304" cy="1224136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5004048" y="1531241"/>
            <a:ext cx="2736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sin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1 - основное тригонометрическое тождество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4" name="Стрелка вправо 13"/>
          <p:cNvSpPr/>
          <p:nvPr/>
        </p:nvSpPr>
        <p:spPr bwMode="auto">
          <a:xfrm>
            <a:off x="2915816" y="1340768"/>
            <a:ext cx="2016224" cy="504056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 bwMode="auto">
          <a:xfrm>
            <a:off x="251520" y="3356992"/>
            <a:ext cx="1944216" cy="2448272"/>
          </a:xfrm>
          <a:prstGeom prst="round2DiagRect">
            <a:avLst/>
          </a:prstGeom>
          <a:solidFill>
            <a:srgbClr val="0033C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 bwMode="auto">
          <a:xfrm>
            <a:off x="3563888" y="3356992"/>
            <a:ext cx="1944216" cy="2448272"/>
          </a:xfrm>
          <a:prstGeom prst="round2DiagRect">
            <a:avLst/>
          </a:prstGeom>
          <a:solidFill>
            <a:srgbClr val="0033C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 bwMode="auto">
          <a:xfrm>
            <a:off x="6948264" y="3284984"/>
            <a:ext cx="1944216" cy="2520280"/>
          </a:xfrm>
          <a:prstGeom prst="round2DiagRect">
            <a:avLst/>
          </a:prstGeom>
          <a:solidFill>
            <a:srgbClr val="0033C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1115616" y="2780928"/>
            <a:ext cx="6732748" cy="4994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 bwMode="auto">
          <a:xfrm>
            <a:off x="1115616" y="2852936"/>
            <a:ext cx="0" cy="5040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 bwMode="auto">
          <a:xfrm>
            <a:off x="4572000" y="2852936"/>
            <a:ext cx="0" cy="5040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 bwMode="auto">
          <a:xfrm>
            <a:off x="7884368" y="2780928"/>
            <a:ext cx="0" cy="5040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79512" y="3645024"/>
            <a:ext cx="21602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Знаки синуса: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sin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,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, 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sin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0, III, IV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sin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&lt; 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1445" name="Object 3"/>
          <p:cNvGraphicFramePr>
            <a:graphicFrameLocks noChangeAspect="1"/>
          </p:cNvGraphicFramePr>
          <p:nvPr/>
        </p:nvGraphicFramePr>
        <p:xfrm>
          <a:off x="1619672" y="4077072"/>
          <a:ext cx="313551" cy="648072"/>
        </p:xfrm>
        <a:graphic>
          <a:graphicData uri="http://schemas.openxmlformats.org/presentationml/2006/ole">
            <p:oleObj spid="_x0000_s61445" name="Формула" r:id="rId4" imgW="190440" imgH="393480" progId="Equation.3">
              <p:embed/>
            </p:oleObj>
          </a:graphicData>
        </a:graphic>
      </p:graphicFrame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3563888" y="3573016"/>
            <a:ext cx="2016224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Знаки косинуса: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>
              <a:tabLst>
                <a:tab pos="838200" algn="l"/>
              </a:tabLs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 как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    ,</a:t>
            </a:r>
          </a:p>
          <a:p>
            <a:pPr lvl="0" algn="just">
              <a:tabLst>
                <a:tab pos="838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838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, IV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0, II, 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&lt; 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tabLst>
                <a:tab pos="838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endParaRPr lang="ru-RU" sz="1400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47" name="Object 3"/>
          <p:cNvGraphicFramePr>
            <a:graphicFrameLocks noChangeAspect="1"/>
          </p:cNvGraphicFramePr>
          <p:nvPr/>
        </p:nvGraphicFramePr>
        <p:xfrm>
          <a:off x="5076056" y="4005064"/>
          <a:ext cx="322871" cy="667336"/>
        </p:xfrm>
        <a:graphic>
          <a:graphicData uri="http://schemas.openxmlformats.org/presentationml/2006/ole">
            <p:oleObj spid="_x0000_s61447" name="Формула" r:id="rId5" imgW="190440" imgH="393480" progId="Equation.3">
              <p:embed/>
            </p:oleObj>
          </a:graphicData>
        </a:graphic>
      </p:graphicFrame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7020272" y="3465222"/>
            <a:ext cx="1944216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Знаки тангенса: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>
              <a:tabLst>
                <a:tab pos="838200" algn="l"/>
              </a:tabLst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,</a:t>
            </a:r>
          </a:p>
          <a:p>
            <a:pPr lvl="0" algn="just">
              <a:tabLst>
                <a:tab pos="838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838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, 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0,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838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II, IV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&lt; 0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tabLst>
                <a:tab pos="838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49" name="Object 9"/>
          <p:cNvGraphicFramePr>
            <a:graphicFrameLocks noChangeAspect="1"/>
          </p:cNvGraphicFramePr>
          <p:nvPr/>
        </p:nvGraphicFramePr>
        <p:xfrm>
          <a:off x="7740352" y="3861048"/>
          <a:ext cx="307560" cy="792088"/>
        </p:xfrm>
        <a:graphic>
          <a:graphicData uri="http://schemas.openxmlformats.org/presentationml/2006/ole">
            <p:oleObj spid="_x0000_s61449" name="Формула" r:id="rId6" imgW="152280" imgH="393480" progId="Equation.3">
              <p:embed/>
            </p:oleObj>
          </a:graphicData>
        </a:graphic>
      </p:graphicFrame>
      <p:pic>
        <p:nvPicPr>
          <p:cNvPr id="38" name="Рисунок 37" descr="Безымянный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3648" y="5805264"/>
            <a:ext cx="5973009" cy="10527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 animBg="1"/>
      <p:bldP spid="13" grpId="0" animBg="1"/>
      <p:bldP spid="61441" grpId="0"/>
      <p:bldP spid="14" grpId="0" animBg="1"/>
      <p:bldP spid="15" grpId="0" animBg="1"/>
      <p:bldP spid="16" grpId="0" animBg="1"/>
      <p:bldP spid="17" grpId="0" animBg="1"/>
      <p:bldP spid="29" grpId="0"/>
      <p:bldP spid="61446" grpId="0"/>
      <p:bldP spid="614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Кроме основного тригонометрического тождества справедливы также следующие тождества, которые являются формулами приведения.</a:t>
            </a:r>
            <a:endParaRPr lang="ru-RU" sz="40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 bwMode="auto">
          <a:xfrm>
            <a:off x="2771800" y="2636912"/>
            <a:ext cx="2808312" cy="1584176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611560" y="4365104"/>
            <a:ext cx="7272808" cy="215443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Формулы приведения.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sin (90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) =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cos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(90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) = sin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(5)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при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≤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≤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90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sin (180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)= sin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(180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= -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(6) 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0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≤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≤  180 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66675" cy="209550"/>
          </a:xfrm>
          <a:prstGeom prst="rect">
            <a:avLst/>
          </a:prstGeom>
          <a:noFill/>
        </p:spPr>
      </p:pic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-53975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04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82248" y="58071"/>
            <a:ext cx="7779502" cy="5847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Формулы для вычисления координат точки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 descr="Снимокр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005064"/>
            <a:ext cx="4089437" cy="2635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34" name="Вертикальный свиток 33"/>
          <p:cNvSpPr/>
          <p:nvPr/>
        </p:nvSpPr>
        <p:spPr>
          <a:xfrm>
            <a:off x="107504" y="908720"/>
            <a:ext cx="5976664" cy="288032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467544" y="1339180"/>
            <a:ext cx="5184576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sin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</a:p>
          <a:p>
            <a:pPr lvl="0" algn="just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sin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        (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sin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      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лемме о коллинеарных векторах </a:t>
            </a:r>
          </a:p>
          <a:p>
            <a:pPr lvl="0" algn="just"/>
            <a:endParaRPr lang="ru-RU" sz="20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= ОА ∙        , поэтому </a:t>
            </a:r>
          </a:p>
          <a:p>
            <a:pPr algn="l"/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 =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∙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 = OA ∙ sin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(7)</a:t>
            </a:r>
          </a:p>
          <a:p>
            <a:pPr lvl="0" algn="just"/>
            <a:endParaRPr lang="ru-RU" sz="1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lvl="0" algn="just"/>
            <a:endParaRPr lang="ru-RU" sz="1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lvl="0" algn="just"/>
            <a:r>
              <a:rPr lang="ru-RU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</a:t>
            </a:r>
            <a:r>
              <a:rPr lang="en-US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                     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</a:t>
            </a:r>
          </a:p>
        </p:txBody>
      </p:sp>
      <p:graphicFrame>
        <p:nvGraphicFramePr>
          <p:cNvPr id="59404" name="Object 12"/>
          <p:cNvGraphicFramePr>
            <a:graphicFrameLocks noChangeAspect="1"/>
          </p:cNvGraphicFramePr>
          <p:nvPr/>
        </p:nvGraphicFramePr>
        <p:xfrm>
          <a:off x="2267744" y="1556792"/>
          <a:ext cx="412702" cy="451373"/>
        </p:xfrm>
        <a:graphic>
          <a:graphicData uri="http://schemas.openxmlformats.org/presentationml/2006/ole">
            <p:oleObj spid="_x0000_s59404" name="Формула" r:id="rId5" imgW="393480" imgH="431640" progId="Equation.3">
              <p:embed/>
            </p:oleObj>
          </a:graphicData>
        </a:graphic>
      </p:graphicFrame>
      <p:graphicFrame>
        <p:nvGraphicFramePr>
          <p:cNvPr id="59405" name="Object 13"/>
          <p:cNvGraphicFramePr>
            <a:graphicFrameLocks noChangeAspect="1"/>
          </p:cNvGraphicFramePr>
          <p:nvPr/>
        </p:nvGraphicFramePr>
        <p:xfrm>
          <a:off x="4283968" y="1412776"/>
          <a:ext cx="539327" cy="589862"/>
        </p:xfrm>
        <a:graphic>
          <a:graphicData uri="http://schemas.openxmlformats.org/presentationml/2006/ole">
            <p:oleObj spid="_x0000_s59405" name="Формула" r:id="rId6" imgW="393480" imgH="431640" progId="Equation.3">
              <p:embed/>
            </p:oleObj>
          </a:graphicData>
        </a:graphic>
      </p:graphicFrame>
      <p:graphicFrame>
        <p:nvGraphicFramePr>
          <p:cNvPr id="59406" name="Object 14"/>
          <p:cNvGraphicFramePr>
            <a:graphicFrameLocks noChangeAspect="1"/>
          </p:cNvGraphicFramePr>
          <p:nvPr/>
        </p:nvGraphicFramePr>
        <p:xfrm>
          <a:off x="611560" y="2229291"/>
          <a:ext cx="576064" cy="630441"/>
        </p:xfrm>
        <a:graphic>
          <a:graphicData uri="http://schemas.openxmlformats.org/presentationml/2006/ole">
            <p:oleObj spid="_x0000_s59406" name="Формула" r:id="rId7" imgW="393480" imgH="431640" progId="Equation.3">
              <p:embed/>
            </p:oleObj>
          </a:graphicData>
        </a:graphic>
      </p:graphicFrame>
      <p:graphicFrame>
        <p:nvGraphicFramePr>
          <p:cNvPr id="59407" name="Object 15"/>
          <p:cNvGraphicFramePr>
            <a:graphicFrameLocks noChangeAspect="1"/>
          </p:cNvGraphicFramePr>
          <p:nvPr/>
        </p:nvGraphicFramePr>
        <p:xfrm>
          <a:off x="1835696" y="2348880"/>
          <a:ext cx="504056" cy="552711"/>
        </p:xfrm>
        <a:graphic>
          <a:graphicData uri="http://schemas.openxmlformats.org/presentationml/2006/ole">
            <p:oleObj spid="_x0000_s59407" name="Формула" r:id="rId8" imgW="39348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" grpId="0" animBg="1"/>
      <p:bldP spid="34" grpId="0" animBg="1"/>
      <p:bldP spid="594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3528" y="188640"/>
            <a:ext cx="856895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9966"/>
                </a:solidFill>
                <a:latin typeface="Times New Roman" pitchFamily="18" charset="0"/>
                <a:cs typeface="Times New Roman" pitchFamily="18" charset="0"/>
              </a:rPr>
              <a:t>Подведение итогов урока</a:t>
            </a:r>
            <a:endParaRPr lang="ru-RU" sz="4000" b="1" dirty="0">
              <a:solidFill>
                <a:srgbClr val="FF99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87571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-Что называется синусом угла?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26876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                        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 синус острого угла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равен ординате у точки. </a:t>
            </a:r>
            <a:endParaRPr lang="ru-RU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1501815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называется косинусом угла?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91683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                        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 косинус острого угла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равен абсциссе </a:t>
            </a:r>
            <a:r>
              <a:rPr lang="ru-RU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точки.</a:t>
            </a:r>
            <a:endParaRPr lang="ru-RU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2171854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-Что такое тангенс угла?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25649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>
              <a:tabLst>
                <a:tab pos="3813175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* тангенс - это отношение синуса угла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косинусу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угла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отношение ординаты точки к абсциссе.</a:t>
            </a:r>
            <a:endParaRPr kumimoji="0" lang="ru-RU" sz="1800" b="0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0" y="3107958"/>
            <a:ext cx="94239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-Какое основное тригонометрическое тождество вы знаете?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354494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</a:t>
            </a:r>
            <a:r>
              <a:rPr kumimoji="0" lang="ru-RU" sz="1800" b="0" i="0" u="sng" strike="noStrike" cap="none" normalizeH="0" baseline="3000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1800" b="0" i="0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1800" b="0" i="0" u="sng" strike="noStrike" cap="none" normalizeH="0" baseline="3000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 является основным тригонометрическим тождеством.</a:t>
            </a:r>
            <a:endParaRPr kumimoji="0" lang="ru-RU" sz="1800" b="0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382803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-Какие есть формулы для вычисления координат точки?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42210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                         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ОА ∙ </a:t>
            </a:r>
            <a:r>
              <a:rPr lang="en-US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OA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∙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sin 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0" y="4476110"/>
            <a:ext cx="82977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-А как определить знаки синуса или косинуса?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486916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* нужно определить, в какой четверти лежит точка с заданными координатами, или данный угол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6562" grpId="0"/>
      <p:bldP spid="10" grpId="0"/>
      <p:bldP spid="66563" grpId="0"/>
      <p:bldP spid="12" grpId="0"/>
      <p:bldP spid="66564" grpId="0"/>
      <p:bldP spid="66565" grpId="0"/>
      <p:bldP spid="66566" grpId="0"/>
      <p:bldP spid="66567" grpId="0"/>
      <p:bldP spid="66568" grpId="0"/>
      <p:bldP spid="18" grpId="0"/>
      <p:bldP spid="6656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5731" y="1484784"/>
            <a:ext cx="728148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Урок окончен.</a:t>
            </a:r>
          </a:p>
          <a:p>
            <a:r>
              <a:rPr lang="ru-RU" sz="8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До свидания!</a:t>
            </a:r>
            <a:endParaRPr lang="ru-RU" sz="8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969</TotalTime>
  <Words>766</Words>
  <Application>Microsoft Office PowerPoint</Application>
  <PresentationFormat>Экран (4:3)</PresentationFormat>
  <Paragraphs>108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Бумажная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Казанка</cp:lastModifiedBy>
  <cp:revision>106</cp:revision>
  <dcterms:created xsi:type="dcterms:W3CDTF">2012-09-03T18:23:50Z</dcterms:created>
  <dcterms:modified xsi:type="dcterms:W3CDTF">2006-12-31T19:34:51Z</dcterms:modified>
</cp:coreProperties>
</file>